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877" userDrawn="1">
          <p15:clr>
            <a:srgbClr val="A4A3A4"/>
          </p15:clr>
        </p15:guide>
        <p15:guide id="4" orient="horz" pos="3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3276" y="78"/>
      </p:cViewPr>
      <p:guideLst>
        <p:guide pos="2877"/>
        <p:guide orient="horz" pos="38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0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953FA81-8504-4A21-8E4B-3DE899F19D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63DFF19-8A99-45E5-81D5-01F4AA270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/>
            </a:lvl1pPr>
          </a:lstStyle>
          <a:p>
            <a:pPr rtl="0"/>
            <a:fld id="{B4EB545D-68E9-4048-9074-E1A7BAA8B1A6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2023/1/24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2E8D1E-CE37-456E-A641-07DAA9EC95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0795E0B-22B1-4145-978C-F53D410864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/>
            </a:lvl1pPr>
          </a:lstStyle>
          <a:p>
            <a:pPr rtl="0"/>
            <a:fld id="{5AB5F3A3-CD7B-402C-B601-D1C0CB71C19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95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5C58F7-FF2E-4A74-BDAC-6CFF1102E970}" type="datetime1">
              <a:rPr lang="ja-JP" altLang="en-US" noProof="0" smtClean="0"/>
              <a:t>2023/1/24</a:t>
            </a:fld>
            <a:endParaRPr lang="ja-JP" altLang="en-US" noProof="0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3468675-B7D9-45C2-A060-5FAA6D8F798B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824" y="1424825"/>
            <a:ext cx="5612662" cy="4513393"/>
          </a:xfrm>
        </p:spPr>
        <p:txBody>
          <a:bodyPr bIns="0" anchor="b">
            <a:normAutofit/>
          </a:bodyPr>
          <a:lstStyle>
            <a:lvl1pPr algn="l">
              <a:defRPr sz="53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824" y="6271160"/>
            <a:ext cx="5612662" cy="173618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598" b="0" cap="all" baseline="0">
                <a:solidFill>
                  <a:schemeClr val="tx1"/>
                </a:solidFill>
              </a:defRPr>
            </a:lvl1pPr>
            <a:lvl2pPr marL="342557" indent="0" algn="ctr">
              <a:buNone/>
              <a:defRPr sz="1499"/>
            </a:lvl2pPr>
            <a:lvl3pPr marL="685114" indent="0" algn="ctr">
              <a:buNone/>
              <a:defRPr sz="1349"/>
            </a:lvl3pPr>
            <a:lvl4pPr marL="1027671" indent="0" algn="ctr">
              <a:buNone/>
              <a:defRPr sz="1199"/>
            </a:lvl4pPr>
            <a:lvl5pPr marL="1370228" indent="0" algn="ctr">
              <a:buNone/>
              <a:defRPr sz="1199"/>
            </a:lvl5pPr>
            <a:lvl6pPr marL="1712786" indent="0" algn="ctr">
              <a:buNone/>
              <a:defRPr sz="1199"/>
            </a:lvl6pPr>
            <a:lvl7pPr marL="2055343" indent="0" algn="ctr">
              <a:buNone/>
              <a:defRPr sz="1199"/>
            </a:lvl7pPr>
            <a:lvl8pPr marL="2397900" indent="0" algn="ctr">
              <a:buNone/>
              <a:defRPr sz="1199"/>
            </a:lvl8pPr>
            <a:lvl9pPr marL="2740457" indent="0" algn="ctr">
              <a:buNone/>
              <a:defRPr sz="119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3823" y="584828"/>
            <a:ext cx="3083077" cy="549118"/>
          </a:xfrm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3209" y="1418917"/>
            <a:ext cx="801170" cy="894317"/>
          </a:xfrm>
        </p:spPr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3824" y="6266429"/>
            <a:ext cx="56126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7928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1988" y="3280291"/>
            <a:ext cx="65644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7313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822" y="1418919"/>
            <a:ext cx="1101878" cy="827561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1988" y="1418919"/>
            <a:ext cx="5295573" cy="827561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0822" y="1418919"/>
            <a:ext cx="0" cy="827561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102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1988" y="3280291"/>
            <a:ext cx="65644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066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987" y="3118757"/>
            <a:ext cx="5611151" cy="3352859"/>
          </a:xfrm>
        </p:spPr>
        <p:txBody>
          <a:bodyPr anchor="b">
            <a:normAutofit/>
          </a:bodyPr>
          <a:lstStyle>
            <a:lvl1pPr algn="l">
              <a:defRPr sz="319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988" y="6759523"/>
            <a:ext cx="5611151" cy="1798887"/>
          </a:xfrm>
        </p:spPr>
        <p:txBody>
          <a:bodyPr tIns="91440">
            <a:normAutofit/>
          </a:bodyPr>
          <a:lstStyle>
            <a:lvl1pPr marL="0" indent="0" algn="l">
              <a:buNone/>
              <a:defRPr sz="1798">
                <a:solidFill>
                  <a:schemeClr val="tx1"/>
                </a:solidFill>
              </a:defRPr>
            </a:lvl1pPr>
            <a:lvl2pPr marL="342557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114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767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0228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278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5343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3979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045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1987" y="6757372"/>
            <a:ext cx="56111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708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988" y="1429426"/>
            <a:ext cx="6564498" cy="188124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1987" y="3576601"/>
            <a:ext cx="3122615" cy="61048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4089" y="3576602"/>
            <a:ext cx="3122396" cy="61048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1988" y="3280291"/>
            <a:ext cx="65644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095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1988" y="3280291"/>
            <a:ext cx="65644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987" y="1428137"/>
            <a:ext cx="6564499" cy="187594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987" y="3586572"/>
            <a:ext cx="3122510" cy="142419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8" b="0" cap="all" baseline="0">
                <a:solidFill>
                  <a:schemeClr val="accent1"/>
                </a:solidFill>
              </a:defRPr>
            </a:lvl1pPr>
            <a:lvl2pPr marL="342557" indent="0">
              <a:buNone/>
              <a:defRPr sz="1499" b="1"/>
            </a:lvl2pPr>
            <a:lvl3pPr marL="685114" indent="0">
              <a:buNone/>
              <a:defRPr sz="1349" b="1"/>
            </a:lvl3pPr>
            <a:lvl4pPr marL="1027671" indent="0">
              <a:buNone/>
              <a:defRPr sz="1199" b="1"/>
            </a:lvl4pPr>
            <a:lvl5pPr marL="1370228" indent="0">
              <a:buNone/>
              <a:defRPr sz="1199" b="1"/>
            </a:lvl5pPr>
            <a:lvl6pPr marL="1712786" indent="0">
              <a:buNone/>
              <a:defRPr sz="1199" b="1"/>
            </a:lvl6pPr>
            <a:lvl7pPr marL="2055343" indent="0">
              <a:buNone/>
              <a:defRPr sz="1199" b="1"/>
            </a:lvl7pPr>
            <a:lvl8pPr marL="2397900" indent="0">
              <a:buNone/>
              <a:defRPr sz="1199" b="1"/>
            </a:lvl8pPr>
            <a:lvl9pPr marL="2740457" indent="0">
              <a:buNone/>
              <a:defRPr sz="119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1987" y="5015695"/>
            <a:ext cx="3122510" cy="4696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4089" y="3592706"/>
            <a:ext cx="3122396" cy="14247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8" b="0" cap="all" baseline="0">
                <a:solidFill>
                  <a:schemeClr val="accent1"/>
                </a:solidFill>
              </a:defRPr>
            </a:lvl1pPr>
            <a:lvl2pPr marL="342557" indent="0">
              <a:buNone/>
              <a:defRPr sz="1499" b="1"/>
            </a:lvl2pPr>
            <a:lvl3pPr marL="685114" indent="0">
              <a:buNone/>
              <a:defRPr sz="1349" b="1"/>
            </a:lvl3pPr>
            <a:lvl4pPr marL="1027671" indent="0">
              <a:buNone/>
              <a:defRPr sz="1199" b="1"/>
            </a:lvl4pPr>
            <a:lvl5pPr marL="1370228" indent="0">
              <a:buNone/>
              <a:defRPr sz="1199" b="1"/>
            </a:lvl5pPr>
            <a:lvl6pPr marL="1712786" indent="0">
              <a:buNone/>
              <a:defRPr sz="1199" b="1"/>
            </a:lvl6pPr>
            <a:lvl7pPr marL="2055343" indent="0">
              <a:buNone/>
              <a:defRPr sz="1199" b="1"/>
            </a:lvl7pPr>
            <a:lvl8pPr marL="2397900" indent="0">
              <a:buNone/>
              <a:defRPr sz="1199" b="1"/>
            </a:lvl8pPr>
            <a:lvl9pPr marL="2740457" indent="0">
              <a:buNone/>
              <a:defRPr sz="119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4089" y="5010760"/>
            <a:ext cx="3122396" cy="46837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384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1988" y="3280291"/>
            <a:ext cx="65644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516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3074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543" y="1418918"/>
            <a:ext cx="2423423" cy="3990713"/>
          </a:xfrm>
        </p:spPr>
        <p:txBody>
          <a:bodyPr anchor="b">
            <a:normAutofit/>
          </a:bodyPr>
          <a:lstStyle>
            <a:lvl1pPr algn="l">
              <a:defRPr sz="239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295" y="1418919"/>
            <a:ext cx="3824190" cy="827373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7544" y="5692717"/>
            <a:ext cx="2424840" cy="3992603"/>
          </a:xfrm>
        </p:spPr>
        <p:txBody>
          <a:bodyPr>
            <a:normAutofit/>
          </a:bodyPr>
          <a:lstStyle>
            <a:lvl1pPr marL="0" indent="0" algn="l">
              <a:buNone/>
              <a:defRPr sz="1598"/>
            </a:lvl1pPr>
            <a:lvl2pPr marL="342557" indent="0">
              <a:buNone/>
              <a:defRPr sz="1049"/>
            </a:lvl2pPr>
            <a:lvl3pPr marL="685114" indent="0">
              <a:buNone/>
              <a:defRPr sz="899"/>
            </a:lvl3pPr>
            <a:lvl4pPr marL="1027671" indent="0">
              <a:buNone/>
              <a:defRPr sz="749"/>
            </a:lvl4pPr>
            <a:lvl5pPr marL="1370228" indent="0">
              <a:buNone/>
              <a:defRPr sz="749"/>
            </a:lvl5pPr>
            <a:lvl6pPr marL="1712786" indent="0">
              <a:buNone/>
              <a:defRPr sz="749"/>
            </a:lvl6pPr>
            <a:lvl7pPr marL="2055343" indent="0">
              <a:buNone/>
              <a:defRPr sz="749"/>
            </a:lvl7pPr>
            <a:lvl8pPr marL="2397900" indent="0">
              <a:buNone/>
              <a:defRPr sz="749"/>
            </a:lvl8pPr>
            <a:lvl9pPr marL="2740457" indent="0">
              <a:buNone/>
              <a:defRPr sz="7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0246" y="5692715"/>
            <a:ext cx="242075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5928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1297" y="856301"/>
            <a:ext cx="3507729" cy="9144422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644" y="2005931"/>
            <a:ext cx="3241555" cy="3250982"/>
          </a:xfrm>
        </p:spPr>
        <p:txBody>
          <a:bodyPr anchor="b">
            <a:normAutofit/>
          </a:bodyPr>
          <a:lstStyle>
            <a:lvl1pPr>
              <a:defRPr sz="319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4253" y="1993554"/>
            <a:ext cx="2232670" cy="68663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398"/>
            </a:lvl1pPr>
            <a:lvl2pPr marL="342557" indent="0">
              <a:buNone/>
              <a:defRPr sz="2098"/>
            </a:lvl2pPr>
            <a:lvl3pPr marL="685114" indent="0">
              <a:buNone/>
              <a:defRPr sz="1798"/>
            </a:lvl3pPr>
            <a:lvl4pPr marL="1027671" indent="0">
              <a:buNone/>
              <a:defRPr sz="1499"/>
            </a:lvl4pPr>
            <a:lvl5pPr marL="1370228" indent="0">
              <a:buNone/>
              <a:defRPr sz="1499"/>
            </a:lvl5pPr>
            <a:lvl6pPr marL="1712786" indent="0">
              <a:buNone/>
              <a:defRPr sz="1499"/>
            </a:lvl6pPr>
            <a:lvl7pPr marL="2055343" indent="0">
              <a:buNone/>
              <a:defRPr sz="1499"/>
            </a:lvl7pPr>
            <a:lvl8pPr marL="2397900" indent="0">
              <a:buNone/>
              <a:defRPr sz="1499"/>
            </a:lvl8pPr>
            <a:lvl9pPr marL="2740457" indent="0">
              <a:buNone/>
              <a:defRPr sz="149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988" y="5587049"/>
            <a:ext cx="3236911" cy="3558497"/>
          </a:xfrm>
        </p:spPr>
        <p:txBody>
          <a:bodyPr>
            <a:normAutofit/>
          </a:bodyPr>
          <a:lstStyle>
            <a:lvl1pPr marL="0" indent="0" algn="l">
              <a:buNone/>
              <a:defRPr sz="1798"/>
            </a:lvl1pPr>
            <a:lvl2pPr marL="342557" indent="0">
              <a:buNone/>
              <a:defRPr sz="1049"/>
            </a:lvl2pPr>
            <a:lvl3pPr marL="685114" indent="0">
              <a:buNone/>
              <a:defRPr sz="899"/>
            </a:lvl3pPr>
            <a:lvl4pPr marL="1027671" indent="0">
              <a:buNone/>
              <a:defRPr sz="749"/>
            </a:lvl4pPr>
            <a:lvl5pPr marL="1370228" indent="0">
              <a:buNone/>
              <a:defRPr sz="749"/>
            </a:lvl5pPr>
            <a:lvl6pPr marL="1712786" indent="0">
              <a:buNone/>
              <a:defRPr sz="749"/>
            </a:lvl6pPr>
            <a:lvl7pPr marL="2055343" indent="0">
              <a:buNone/>
              <a:defRPr sz="749"/>
            </a:lvl7pPr>
            <a:lvl8pPr marL="2397900" indent="0">
              <a:buNone/>
              <a:defRPr sz="749"/>
            </a:lvl8pPr>
            <a:lvl9pPr marL="2740457" indent="0">
              <a:buNone/>
              <a:defRPr sz="7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5168" y="9714062"/>
            <a:ext cx="3249032" cy="568515"/>
          </a:xfrm>
        </p:spPr>
        <p:txBody>
          <a:bodyPr/>
          <a:lstStyle>
            <a:lvl1pPr algn="l">
              <a:defRPr/>
            </a:lvl1pPr>
          </a:lstStyle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6033" y="565884"/>
            <a:ext cx="3248166" cy="569950"/>
          </a:xfrm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39780" y="5582810"/>
            <a:ext cx="323863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824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579794"/>
            <a:ext cx="9134475" cy="724492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10824719"/>
            <a:ext cx="9134476" cy="13758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0835150"/>
            <a:ext cx="913447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1988" y="1428769"/>
            <a:ext cx="6564498" cy="1863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988" y="3579793"/>
            <a:ext cx="6564498" cy="6128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0660" y="586714"/>
            <a:ext cx="2365825" cy="549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F090-EF2A-4423-98A7-A581B102F48D}" type="datetime1">
              <a:rPr lang="ja-JP" altLang="en-US" smtClean="0"/>
              <a:t>2023/1/24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987" y="584828"/>
            <a:ext cx="4029802" cy="549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217" y="1418917"/>
            <a:ext cx="794917" cy="89431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97">
                <a:solidFill>
                  <a:schemeClr val="accent1"/>
                </a:solidFill>
              </a:defRPr>
            </a:lvl1pPr>
          </a:lstStyle>
          <a:p>
            <a:fld id="{6EF07C42-4A0C-440B-A0A2-DAFC20DBD89E}" type="slidenum">
              <a:rPr lang="en-US" altLang="ja-JP" smtClean="0"/>
              <a:pPr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64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ftr="0" dt="0"/>
  <p:txStyles>
    <p:titleStyle>
      <a:lvl1pPr algn="l" defTabSz="685114" rtl="0" eaLnBrk="1" latinLnBrk="0" hangingPunct="1">
        <a:lnSpc>
          <a:spcPct val="90000"/>
        </a:lnSpc>
        <a:spcBef>
          <a:spcPct val="0"/>
        </a:spcBef>
        <a:buNone/>
        <a:defRPr kumimoji="1" sz="319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371" indent="-228371" algn="l" defTabSz="685114" rtl="0" eaLnBrk="1" latinLnBrk="0" hangingPunct="1">
        <a:lnSpc>
          <a:spcPct val="120000"/>
        </a:lnSpc>
        <a:spcBef>
          <a:spcPts val="99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99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114" indent="-228371" algn="l" defTabSz="68511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59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1857" indent="-228371" algn="l" defTabSz="68511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59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8600" indent="-228371" algn="l" defTabSz="68511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399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5343" indent="-228371" algn="l" defTabSz="68511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1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199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199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199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199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1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557" algn="l" defTabSz="68511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114" algn="l" defTabSz="68511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671" algn="l" defTabSz="68511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228" algn="l" defTabSz="68511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786" algn="l" defTabSz="68511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343" algn="l" defTabSz="68511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7900" algn="l" defTabSz="68511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457" algn="l" defTabSz="68511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emf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yono@yamanashi.ac.jp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商用利用可能な無料背景イラスト素材">
            <a:extLst>
              <a:ext uri="{FF2B5EF4-FFF2-40B4-BE49-F238E27FC236}">
                <a16:creationId xmlns:a16="http://schemas.microsoft.com/office/drawing/2014/main" id="{3BF5EF58-7435-5802-13DC-4194DFFD2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-1508" r="9726"/>
          <a:stretch/>
        </p:blipFill>
        <p:spPr bwMode="auto">
          <a:xfrm rot="5400000">
            <a:off x="-1029758" y="1469835"/>
            <a:ext cx="11378603" cy="93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9C53E1-4A3D-E7CD-DC50-C403CCCDE855}"/>
              </a:ext>
            </a:extLst>
          </p:cNvPr>
          <p:cNvSpPr txBox="1"/>
          <p:nvPr/>
        </p:nvSpPr>
        <p:spPr>
          <a:xfrm>
            <a:off x="1024612" y="538638"/>
            <a:ext cx="7085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山梨県産婦人科体験セミナー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4BBB804-82E3-A556-86FB-4B155CB9DB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589716" y="10575473"/>
            <a:ext cx="1208518" cy="1177371"/>
          </a:xfrm>
          <a:prstGeom prst="rect">
            <a:avLst/>
          </a:prstGeom>
        </p:spPr>
      </p:pic>
      <p:pic>
        <p:nvPicPr>
          <p:cNvPr id="1028" name="Picture 4" descr="胎児先天性心疾患の出生前診断">
            <a:extLst>
              <a:ext uri="{FF2B5EF4-FFF2-40B4-BE49-F238E27FC236}">
                <a16:creationId xmlns:a16="http://schemas.microsoft.com/office/drawing/2014/main" id="{5F89F46E-EA65-84B7-EC81-7CD0FFE1F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r="23329"/>
          <a:stretch/>
        </p:blipFill>
        <p:spPr bwMode="auto">
          <a:xfrm>
            <a:off x="5455204" y="1345358"/>
            <a:ext cx="2132485" cy="221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F8E0ADE-DBC8-F366-06D4-7D28F7284B2E}"/>
              </a:ext>
            </a:extLst>
          </p:cNvPr>
          <p:cNvSpPr txBox="1"/>
          <p:nvPr/>
        </p:nvSpPr>
        <p:spPr>
          <a:xfrm>
            <a:off x="230465" y="6767601"/>
            <a:ext cx="89040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3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つのブースで産婦人科医を一日体験しよう☆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39E1CB-3279-DF5A-6891-A775E6CFE4C6}"/>
              </a:ext>
            </a:extLst>
          </p:cNvPr>
          <p:cNvSpPr txBox="1"/>
          <p:nvPr/>
        </p:nvSpPr>
        <p:spPr>
          <a:xfrm>
            <a:off x="5250523" y="3565359"/>
            <a:ext cx="250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②胎児超音波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D4A773-2E4A-4216-39B7-BE62DF5A7F08}"/>
              </a:ext>
            </a:extLst>
          </p:cNvPr>
          <p:cNvSpPr txBox="1"/>
          <p:nvPr/>
        </p:nvSpPr>
        <p:spPr>
          <a:xfrm>
            <a:off x="1453649" y="3561622"/>
            <a:ext cx="263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➀分娩ｼﾐｭﾚｰﾀｰ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AF394F7-AE10-EA76-6CA3-FAECE2C4B1B6}"/>
              </a:ext>
            </a:extLst>
          </p:cNvPr>
          <p:cNvSpPr txBox="1"/>
          <p:nvPr/>
        </p:nvSpPr>
        <p:spPr>
          <a:xfrm>
            <a:off x="5430023" y="6238690"/>
            <a:ext cx="218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④生殖医療</a:t>
            </a:r>
          </a:p>
        </p:txBody>
      </p:sp>
      <p:pic>
        <p:nvPicPr>
          <p:cNvPr id="1032" name="Picture 8" descr="Amazon.co.jp: ＧＹＮラパロトレーニングＢＯＸ 本体 腹腔鏡手術 ...">
            <a:extLst>
              <a:ext uri="{FF2B5EF4-FFF2-40B4-BE49-F238E27FC236}">
                <a16:creationId xmlns:a16="http://schemas.microsoft.com/office/drawing/2014/main" id="{FBD24437-A3E2-11D9-1A3A-EB46A53D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02" y="4151807"/>
            <a:ext cx="2086883" cy="208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7B5E4D1-94A6-E0A1-13B5-8E26C171D7BC}"/>
              </a:ext>
            </a:extLst>
          </p:cNvPr>
          <p:cNvSpPr txBox="1"/>
          <p:nvPr/>
        </p:nvSpPr>
        <p:spPr>
          <a:xfrm>
            <a:off x="1108556" y="6249055"/>
            <a:ext cx="332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③腹腔鏡ﾄﾞﾗｲﾎﾞｯｸｽ</a:t>
            </a:r>
          </a:p>
        </p:txBody>
      </p:sp>
      <p:sp>
        <p:nvSpPr>
          <p:cNvPr id="26" name="テキスト プレースホルダー 2">
            <a:extLst>
              <a:ext uri="{FF2B5EF4-FFF2-40B4-BE49-F238E27FC236}">
                <a16:creationId xmlns:a16="http://schemas.microsoft.com/office/drawing/2014/main" id="{CA5CB617-970D-877E-B637-F8D9563C7A2C}"/>
              </a:ext>
            </a:extLst>
          </p:cNvPr>
          <p:cNvSpPr txBox="1">
            <a:spLocks/>
          </p:cNvSpPr>
          <p:nvPr/>
        </p:nvSpPr>
        <p:spPr>
          <a:xfrm>
            <a:off x="263272" y="10317200"/>
            <a:ext cx="8931985" cy="13685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79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sz="1800" b="1" dirty="0">
                <a:solidFill>
                  <a:schemeClr val="tx1"/>
                </a:solidFill>
              </a:rPr>
              <a:t>ご質問等は、以下へお気軽にお問い合わせください。</a:t>
            </a:r>
            <a:endParaRPr lang="en-US" altLang="ja-JP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　</a:t>
            </a:r>
            <a:r>
              <a:rPr lang="ja-JP" altLang="en-US" sz="1600" b="1" dirty="0">
                <a:solidFill>
                  <a:schemeClr val="tx1"/>
                </a:solidFill>
              </a:rPr>
              <a:t>セミナーの内容について➡産婦人科　小野洋輔　</a:t>
            </a:r>
            <a:r>
              <a:rPr lang="en-US" altLang="ja-JP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yono@yamanashi.ac.jp</a:t>
            </a:r>
            <a:endParaRPr lang="en-US" altLang="ja-JP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申し込み手続きについて➡</a:t>
            </a:r>
            <a:r>
              <a:rPr lang="ja-JP" altLang="en-US" sz="1600" b="1" dirty="0">
                <a:solidFill>
                  <a:schemeClr val="tx1"/>
                </a:solidFill>
              </a:rPr>
              <a:t>山梨県地域医療支援センター </a:t>
            </a:r>
            <a:r>
              <a:rPr lang="en-US" altLang="ja-JP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doctor-yamanashi@yamanashi.ac.jp</a:t>
            </a:r>
            <a:endParaRPr lang="ja-JP" altLang="en-US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sz="16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0D9506D-D50C-1679-713C-0B397E54A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23"/>
          <a:stretch/>
        </p:blipFill>
        <p:spPr>
          <a:xfrm rot="5400000">
            <a:off x="1666094" y="1404866"/>
            <a:ext cx="2205898" cy="2086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図 27" descr="Well03_Run291.jpg">
            <a:extLst>
              <a:ext uri="{FF2B5EF4-FFF2-40B4-BE49-F238E27FC236}">
                <a16:creationId xmlns:a16="http://schemas.microsoft.com/office/drawing/2014/main" id="{EDAA10A0-7441-1690-5161-3D39CD3426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t="22107" r="22900" b="15530"/>
          <a:stretch/>
        </p:blipFill>
        <p:spPr>
          <a:xfrm>
            <a:off x="5455205" y="4156542"/>
            <a:ext cx="2092513" cy="2092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26DBE5-3470-A2AE-4F7F-0D3F8088FDCF}"/>
              </a:ext>
            </a:extLst>
          </p:cNvPr>
          <p:cNvSpPr txBox="1"/>
          <p:nvPr/>
        </p:nvSpPr>
        <p:spPr>
          <a:xfrm>
            <a:off x="495505" y="7338675"/>
            <a:ext cx="8373927" cy="180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（日時）</a:t>
            </a:r>
            <a:r>
              <a:rPr lang="en-US" altLang="ja-JP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 </a:t>
            </a:r>
            <a:r>
              <a:rPr lang="en-US" altLang="ja-JP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 </a:t>
            </a:r>
            <a:r>
              <a:rPr lang="en-US" altLang="ja-JP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9:00 〜16:00</a:t>
            </a:r>
          </a:p>
          <a:p>
            <a:pPr>
              <a:lnSpc>
                <a:spcPct val="150000"/>
              </a:lnSpc>
            </a:pP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（場所）山梨大学医学部 シミックプラザ </a:t>
            </a:r>
            <a:endParaRPr lang="en-US" altLang="ja-JP" sz="26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（対象）医学科　</a:t>
            </a:r>
            <a:r>
              <a:rPr lang="en-US" altLang="ja-JP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年生～</a:t>
            </a:r>
            <a:r>
              <a:rPr lang="en-US" altLang="ja-JP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年生　定員</a:t>
            </a:r>
            <a:r>
              <a:rPr lang="en-US" altLang="ja-JP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r>
            <a:r>
              <a:rPr lang="ja-JP" altLang="en-US" sz="2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sz="26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2485D0C-7252-DD45-6E21-259E3BBCA792}"/>
              </a:ext>
            </a:extLst>
          </p:cNvPr>
          <p:cNvSpPr txBox="1"/>
          <p:nvPr/>
        </p:nvSpPr>
        <p:spPr>
          <a:xfrm>
            <a:off x="323730" y="9698798"/>
            <a:ext cx="4999702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昼食はお弁当が出ます。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4450931-3F71-8880-D49E-2B4FDD23081C}"/>
              </a:ext>
            </a:extLst>
          </p:cNvPr>
          <p:cNvSpPr txBox="1"/>
          <p:nvPr/>
        </p:nvSpPr>
        <p:spPr>
          <a:xfrm>
            <a:off x="308982" y="9262056"/>
            <a:ext cx="8758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右の</a:t>
            </a: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コードから</a:t>
            </a:r>
            <a:r>
              <a:rPr lang="ja-JP" altLang="en-US" sz="2400" b="1" i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事前申し込み制 </a:t>
            </a: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締切り：</a:t>
            </a:r>
            <a:r>
              <a:rPr lang="en-US" altLang="ja-JP" sz="2400" b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1/30)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51EFD2-C244-DA4B-967D-1B5DBF7D1C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8819" y="9308533"/>
            <a:ext cx="1209415" cy="120941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2C9CC6-7175-433F-BCE8-DD9DD1819369}"/>
              </a:ext>
            </a:extLst>
          </p:cNvPr>
          <p:cNvSpPr txBox="1"/>
          <p:nvPr/>
        </p:nvSpPr>
        <p:spPr>
          <a:xfrm>
            <a:off x="-34461" y="3606"/>
            <a:ext cx="916893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 山梨県キャリア形成卒前支援プロジェクト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0C2562-47F4-41C3-B2AD-4114DBF39BC8}"/>
              </a:ext>
            </a:extLst>
          </p:cNvPr>
          <p:cNvSpPr txBox="1"/>
          <p:nvPr/>
        </p:nvSpPr>
        <p:spPr>
          <a:xfrm>
            <a:off x="-34460" y="11723811"/>
            <a:ext cx="922971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 主催：山梨県地域医療支援センター　　</a:t>
            </a:r>
          </a:p>
        </p:txBody>
      </p:sp>
    </p:spTree>
    <p:extLst>
      <p:ext uri="{BB962C8B-B14F-4D97-AF65-F5344CB8AC3E}">
        <p14:creationId xmlns:p14="http://schemas.microsoft.com/office/powerpoint/2010/main" val="3113403681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293D53B-8AE6-4D59-ACA3-7DD26EC904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3303A1-F6FB-40C4-BDDB-9F1CA4DE8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9173F7-FAE3-48FA-961E-927EED3C64B8}">
  <ds:schemaRefs>
    <ds:schemaRef ds:uri="230e9df3-be65-4c73-a93b-d1236ebd677e"/>
    <ds:schemaRef ds:uri="http://www.w3.org/XML/1998/namespace"/>
    <ds:schemaRef ds:uri="http://purl.org/dc/dcmitype/"/>
    <ds:schemaRef ds:uri="71af3243-3dd4-4a8d-8c0d-dd76da1f02a5"/>
    <ds:schemaRef ds:uri="http://purl.org/dc/terms/"/>
    <ds:schemaRef ds:uri="16c05727-aa75-4e4a-9b5f-8a80a1165891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343</TotalTime>
  <Words>178</Words>
  <Application>Microsoft Office PowerPoint</Application>
  <PresentationFormat>Ledger Paper 11x17 インチ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メイリオ</vt:lpstr>
      <vt:lpstr>游ゴシック</vt:lpstr>
      <vt:lpstr>游ゴシック Light</vt:lpstr>
      <vt:lpstr>Arial</vt:lpstr>
      <vt:lpstr>Gill Sans MT</vt:lpstr>
      <vt:lpstr>Times New Roman</vt:lpstr>
      <vt:lpstr>ギャラリー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産婦人科医局説明会</dc:title>
  <dc:creator>Microsoft Office User</dc:creator>
  <cp:lastModifiedBy>大内　寿子</cp:lastModifiedBy>
  <cp:revision>40</cp:revision>
  <dcterms:created xsi:type="dcterms:W3CDTF">2022-09-19T23:39:16Z</dcterms:created>
  <dcterms:modified xsi:type="dcterms:W3CDTF">2023-01-24T00:19:40Z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